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79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56b0a10c63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71625"/>
            <a:ext cx="9144000" cy="528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  <a:ln>
            <a:noFill/>
          </a:ln>
        </p:spPr>
        <p:txBody>
          <a:bodyPr/>
          <a:lstStyle>
            <a:lvl1pPr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56b0a10c63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71625"/>
            <a:ext cx="9144000" cy="528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noFill/>
          <a:ln>
            <a:noFill/>
          </a:ln>
        </p:spPr>
        <p:txBody>
          <a:bodyPr anchor="t"/>
          <a:lstStyle>
            <a:lvl1pPr algn="l"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42875" y="142875"/>
            <a:ext cx="1428750" cy="12144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1143000"/>
          </a:xfrm>
          <a:prstGeom prst="rect">
            <a:avLst/>
          </a:prstGeom>
          <a:solidFill>
            <a:schemeClr val="lt1">
              <a:alpha val="46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lt1">
              <a:alpha val="68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bf55d717cbe0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85750" y="214313"/>
            <a:ext cx="1093788" cy="1071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l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ln/>
          <a:solidFill>
            <a:srgbClr val="00602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4F62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4F6228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4F6228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4F622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4F622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7" Type="http://schemas.openxmlformats.org/officeDocument/2006/relationships/image" Target="../media/image50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gif"/><Relationship Id="rId5" Type="http://schemas.openxmlformats.org/officeDocument/2006/relationships/image" Target="../media/image48.gif"/><Relationship Id="rId4" Type="http://schemas.openxmlformats.org/officeDocument/2006/relationships/image" Target="../media/image47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smiles.33bru.com/smile.83658.html" TargetMode="External"/><Relationship Id="rId13" Type="http://schemas.openxmlformats.org/officeDocument/2006/relationships/hyperlink" Target="http://www.apus.ru/site.xp/049052056055124054050050056124.html" TargetMode="External"/><Relationship Id="rId3" Type="http://schemas.openxmlformats.org/officeDocument/2006/relationships/hyperlink" Target="http://smiles.33bru.com/smile.173784.html" TargetMode="External"/><Relationship Id="rId7" Type="http://schemas.openxmlformats.org/officeDocument/2006/relationships/hyperlink" Target="http://smiles.33bru.com/smile.156052.html" TargetMode="External"/><Relationship Id="rId12" Type="http://schemas.openxmlformats.org/officeDocument/2006/relationships/hyperlink" Target="http://molbiol.ru/forums/index.php?showtopic=479046" TargetMode="External"/><Relationship Id="rId2" Type="http://schemas.openxmlformats.org/officeDocument/2006/relationships/hyperlink" Target="http://smiles.33bru.com/smile.123910.html" TargetMode="External"/><Relationship Id="rId16" Type="http://schemas.openxmlformats.org/officeDocument/2006/relationships/hyperlink" Target="http://www.zverushka.net.ua/images/stories/img/img73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smiles.33bru.com/smile.46088.html" TargetMode="External"/><Relationship Id="rId11" Type="http://schemas.openxmlformats.org/officeDocument/2006/relationships/hyperlink" Target="http://forum.zoologist.ru/viewtopic.php?id=3448" TargetMode="External"/><Relationship Id="rId5" Type="http://schemas.openxmlformats.org/officeDocument/2006/relationships/hyperlink" Target="http://smiles.33bru.com/smile.145658.html" TargetMode="External"/><Relationship Id="rId15" Type="http://schemas.openxmlformats.org/officeDocument/2006/relationships/hyperlink" Target="http://s43.radikal.ru/i100/0912/08/bfd7be843e77.jpg" TargetMode="External"/><Relationship Id="rId10" Type="http://schemas.openxmlformats.org/officeDocument/2006/relationships/hyperlink" Target="http://mir-nasekomyh.ru/nasekomye-rekordsmeny.html" TargetMode="External"/><Relationship Id="rId4" Type="http://schemas.openxmlformats.org/officeDocument/2006/relationships/hyperlink" Target="http://smiles.33bru.com/smile.146522.html" TargetMode="External"/><Relationship Id="rId9" Type="http://schemas.openxmlformats.org/officeDocument/2006/relationships/hyperlink" Target="http://smiles.33bru.com/smile.83622.html" TargetMode="External"/><Relationship Id="rId14" Type="http://schemas.openxmlformats.org/officeDocument/2006/relationships/hyperlink" Target="http://mir-nasekomyh.ru/uploads/images/phamacia_kirbyi.jpg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ycell.ru/picture/big/skarabey.jpg" TargetMode="External"/><Relationship Id="rId13" Type="http://schemas.openxmlformats.org/officeDocument/2006/relationships/hyperlink" Target="http://mir-nasekomyh.ru/uploads/images/termitnik.jpg" TargetMode="External"/><Relationship Id="rId3" Type="http://schemas.openxmlformats.org/officeDocument/2006/relationships/hyperlink" Target="http://wamby.ru/im.xp/049050053048055051055051057.png" TargetMode="External"/><Relationship Id="rId7" Type="http://schemas.openxmlformats.org/officeDocument/2006/relationships/hyperlink" Target="http://mir-nasekomyh.ru/uploads/images/scarabej.jpg" TargetMode="External"/><Relationship Id="rId12" Type="http://schemas.openxmlformats.org/officeDocument/2006/relationships/hyperlink" Target="http://www.zin.ru/Animalia/Coleoptera/images/bombard.jpg" TargetMode="External"/><Relationship Id="rId2" Type="http://schemas.openxmlformats.org/officeDocument/2006/relationships/hyperlink" Target="http://mir-nasekomyh.ru/uploads/images/ptiliidae.jpg" TargetMode="External"/><Relationship Id="rId16" Type="http://schemas.openxmlformats.org/officeDocument/2006/relationships/hyperlink" Target="http://www.bochkavpechatleniy.com/data/photo/4582/dcaf713ad52c5e823f27c7e2464e9b27_original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flickr.com/photos/viktor_zemi/893223933/" TargetMode="External"/><Relationship Id="rId11" Type="http://schemas.openxmlformats.org/officeDocument/2006/relationships/hyperlink" Target="http://mir-nasekomyh.ru/uploads/images/zhuk-bombardir.jpg" TargetMode="External"/><Relationship Id="rId5" Type="http://schemas.openxmlformats.org/officeDocument/2006/relationships/hyperlink" Target="http://mir-nasekomyh.ru/uploads/images/polosataya_vsha.jpg" TargetMode="External"/><Relationship Id="rId15" Type="http://schemas.openxmlformats.org/officeDocument/2006/relationships/hyperlink" Target="http://mir-nasekomyh.ru/uploads/images/bloha.jpg" TargetMode="External"/><Relationship Id="rId10" Type="http://schemas.openxmlformats.org/officeDocument/2006/relationships/hyperlink" Target="http://newsmax.com.ua/image/news/illacme-plenipes.jpg" TargetMode="External"/><Relationship Id="rId4" Type="http://schemas.openxmlformats.org/officeDocument/2006/relationships/hyperlink" Target="http://zamok.druzya.org/uploads/monthly_08_2011/post-3-1313516183.jpg" TargetMode="External"/><Relationship Id="rId9" Type="http://schemas.openxmlformats.org/officeDocument/2006/relationships/hyperlink" Target="http://mir-nasekomyh.ru/uploads/images/mnogonozhka.jpg" TargetMode="External"/><Relationship Id="rId14" Type="http://schemas.openxmlformats.org/officeDocument/2006/relationships/hyperlink" Target="http://mir-nasekomyh.ru/uploads/images/tropic_tarakan.jpg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t2.gstatic.com/images?q=tbn:ANd9GcTk9QsGINe8-q3oS5OCnVnt-PM6xMrc44e4wemcX9GDJ-LR0Foeow" TargetMode="External"/><Relationship Id="rId13" Type="http://schemas.openxmlformats.org/officeDocument/2006/relationships/hyperlink" Target="http://ogorod-nik.ru/wp-content/uploads/2012/10/kapustnaya_tlya.jpg" TargetMode="External"/><Relationship Id="rId3" Type="http://schemas.openxmlformats.org/officeDocument/2006/relationships/hyperlink" Target="http://images.alfa.lt/10431/21/92.jpg" TargetMode="External"/><Relationship Id="rId7" Type="http://schemas.openxmlformats.org/officeDocument/2006/relationships/hyperlink" Target="http://im6-tub-ru.yandex.net/i?id=247912129-63-72&amp;n=21" TargetMode="External"/><Relationship Id="rId12" Type="http://schemas.openxmlformats.org/officeDocument/2006/relationships/hyperlink" Target="http://f.izh.biz/wp-content/uploads/2010/05/podenka.jpg" TargetMode="External"/><Relationship Id="rId2" Type="http://schemas.openxmlformats.org/officeDocument/2006/relationships/hyperlink" Target="http://mir-nasekomyh.ru/uploads/images/krysinaya_bloha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cni.infoorel.runcni.infoorel.ru/forum/user_foto/5835154usach.jpg" TargetMode="External"/><Relationship Id="rId11" Type="http://schemas.openxmlformats.org/officeDocument/2006/relationships/hyperlink" Target="http://t2.gstatic.com/images?q=tbn:ANd9GcSCjsIrO7eflQOXrmmEQBF49KHJVoIF9ndVGFC2MkCwCZTd7VuW" TargetMode="External"/><Relationship Id="rId5" Type="http://schemas.openxmlformats.org/officeDocument/2006/relationships/hyperlink" Target="http://img-fotki.yandex.ru/get/5900/sskorpio.25/0_47e9d_6130a6ac_XL" TargetMode="External"/><Relationship Id="rId10" Type="http://schemas.openxmlformats.org/officeDocument/2006/relationships/hyperlink" Target="http://im4-tub-ru.yandex.net/i?id=456511957-48-72&amp;n=21" TargetMode="External"/><Relationship Id="rId4" Type="http://schemas.openxmlformats.org/officeDocument/2006/relationships/hyperlink" Target="http://mir-nasekomyh.ru/uploads/images/zlatka.jpg" TargetMode="External"/><Relationship Id="rId9" Type="http://schemas.openxmlformats.org/officeDocument/2006/relationships/hyperlink" Target="http://t2.gstatic.com/images?q=tbn:ANd9GcQXl6gKuotAH-v5lrj7iGNRxkZKz_UAYb9ZrLLowOuJUjJVJPEYCQ" TargetMode="External"/><Relationship Id="rId14" Type="http://schemas.openxmlformats.org/officeDocument/2006/relationships/hyperlink" Target="http://t3.gstatic.com/images?q=tbn:ANd9GcQu8YbMTuqDPUCWTdVX0RV5i0DGYRFGOrZ0OcMHbKKpijXLzuZuZ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k14.vcmedia.vn/Images/Uploaded/Share/2009/08/23/0908cl2phatsang9.jpg" TargetMode="External"/><Relationship Id="rId3" Type="http://schemas.openxmlformats.org/officeDocument/2006/relationships/hyperlink" Target="http://t1.gstatic.com/images?q=tbn:ANd9GcS_VgSYiJHmLn7Chpg6gNDsHVqXeXPrmAn7AWswqaMI6Fc7nCn5" TargetMode="External"/><Relationship Id="rId7" Type="http://schemas.openxmlformats.org/officeDocument/2006/relationships/hyperlink" Target="http://content.foto.mail.ru/list/valia-dom/_answers/i-4025.jpg" TargetMode="External"/><Relationship Id="rId2" Type="http://schemas.openxmlformats.org/officeDocument/2006/relationships/hyperlink" Target="http://t1.gstatic.com/images?q=tbn:ANd9GcTBVtN4s6SmRBpXgz_8l5pduLU4aLaWpKF1aYmqm-QwtS6lRoMtOA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ntomolog.ucoz.ru/270px-Ceresa_taurina.jpg" TargetMode="External"/><Relationship Id="rId5" Type="http://schemas.openxmlformats.org/officeDocument/2006/relationships/hyperlink" Target="http://babochkidoma.narod2.ru/migratsii/migraccii.jpg?rand=73022560499097" TargetMode="External"/><Relationship Id="rId10" Type="http://schemas.openxmlformats.org/officeDocument/2006/relationships/hyperlink" Target="http://img.procvetok.com/upload/2011/12/04/%D0%A2%D0%BB%D1%8F.jpg" TargetMode="External"/><Relationship Id="rId4" Type="http://schemas.openxmlformats.org/officeDocument/2006/relationships/hyperlink" Target="http://s16.radikal.ru/i190/1005/30/93afa4cf531d.jpg" TargetMode="External"/><Relationship Id="rId9" Type="http://schemas.openxmlformats.org/officeDocument/2006/relationships/hyperlink" Target="http://lifeglobe.net/media/entry/264/antaphid_300_3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71480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FF00"/>
                </a:solidFill>
              </a:rPr>
              <a:t>Насекомые рекордсмены</a:t>
            </a:r>
            <a:endParaRPr lang="ru-RU" sz="72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0a8563aa05ebbd057bb0b19166a9d0f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260648"/>
            <a:ext cx="1350828" cy="12858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9832" y="5013176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Учитель биологии МБОУ СОШ №207 г.Новосибирска   Назарова Наталья Анатольевна</a:t>
            </a:r>
            <a:endParaRPr lang="ru-RU" sz="3200" b="1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Самые большое сооружение построенное насекомыми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Это термитник. Самые высокие жилища строят африканские термиты вида </a:t>
            </a:r>
            <a:r>
              <a:rPr lang="ru-RU" dirty="0" err="1" smtClean="0"/>
              <a:t>Macrotermes</a:t>
            </a:r>
            <a:r>
              <a:rPr lang="ru-RU" dirty="0" smtClean="0"/>
              <a:t> </a:t>
            </a:r>
            <a:r>
              <a:rPr lang="ru-RU" dirty="0" err="1" smtClean="0"/>
              <a:t>bellicosus</a:t>
            </a:r>
            <a:r>
              <a:rPr lang="ru-RU" dirty="0" smtClean="0"/>
              <a:t>. Один из </a:t>
            </a:r>
            <a:r>
              <a:rPr lang="ru-RU" dirty="0" err="1" smtClean="0"/>
              <a:t>нихдостигал</a:t>
            </a:r>
            <a:r>
              <a:rPr lang="ru-RU" dirty="0" smtClean="0"/>
              <a:t> высоты 12,8 м.</a:t>
            </a:r>
            <a:endParaRPr lang="ru-RU" dirty="0"/>
          </a:p>
        </p:txBody>
      </p:sp>
      <p:pic>
        <p:nvPicPr>
          <p:cNvPr id="4" name="Рисунок 3" descr="termitn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1571612"/>
            <a:ext cx="3611570" cy="4821446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Самое быстрое сухопутное насекомое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Это тропические тараканы семейства </a:t>
            </a:r>
            <a:r>
              <a:rPr lang="ru-RU" dirty="0" err="1" smtClean="0"/>
              <a:t>Dictyoptera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Зарегистрированный рекорд принадлежит </a:t>
            </a:r>
          </a:p>
          <a:p>
            <a:pPr>
              <a:buNone/>
            </a:pPr>
            <a:r>
              <a:rPr lang="ru-RU" dirty="0" smtClean="0"/>
              <a:t>американскому таракану </a:t>
            </a:r>
            <a:r>
              <a:rPr lang="ru-RU" dirty="0" err="1" smtClean="0"/>
              <a:t>Periplaneta</a:t>
            </a:r>
            <a:r>
              <a:rPr lang="ru-RU" dirty="0" smtClean="0"/>
              <a:t> </a:t>
            </a:r>
            <a:r>
              <a:rPr lang="ru-RU" dirty="0" err="1" smtClean="0"/>
              <a:t>americana</a:t>
            </a:r>
            <a:r>
              <a:rPr lang="ru-RU" dirty="0" smtClean="0"/>
              <a:t> – </a:t>
            </a:r>
          </a:p>
          <a:p>
            <a:pPr>
              <a:buNone/>
            </a:pPr>
            <a:r>
              <a:rPr lang="ru-RU" dirty="0" smtClean="0"/>
              <a:t>5,4 км в час, то есть за одну секунду он пробегал</a:t>
            </a:r>
          </a:p>
          <a:p>
            <a:pPr>
              <a:buNone/>
            </a:pPr>
            <a:r>
              <a:rPr lang="ru-RU" dirty="0" smtClean="0"/>
              <a:t>расстояние, превышающее собственную длину в</a:t>
            </a:r>
          </a:p>
          <a:p>
            <a:pPr>
              <a:buNone/>
            </a:pPr>
            <a:r>
              <a:rPr lang="ru-RU" dirty="0" smtClean="0"/>
              <a:t>50 раз.</a:t>
            </a:r>
            <a:endParaRPr lang="ru-RU" dirty="0"/>
          </a:p>
        </p:txBody>
      </p:sp>
      <p:pic>
        <p:nvPicPr>
          <p:cNvPr id="4" name="Рисунок 3" descr="tropic_tarak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4254804"/>
            <a:ext cx="4820733" cy="2603196"/>
          </a:xfrm>
          <a:prstGeom prst="rect">
            <a:avLst/>
          </a:prstGeom>
        </p:spPr>
      </p:pic>
      <p:pic>
        <p:nvPicPr>
          <p:cNvPr id="5" name="Рисунок 4" descr="378ef4d61e754a780f10b8e207912f4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4929198"/>
            <a:ext cx="2419350" cy="135255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Самый лучший прыгун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Это кошачья блоха </a:t>
            </a:r>
            <a:r>
              <a:rPr lang="ru-RU" dirty="0" err="1" smtClean="0"/>
              <a:t>Cteneocephalides</a:t>
            </a:r>
            <a:r>
              <a:rPr lang="ru-RU" dirty="0" smtClean="0"/>
              <a:t> </a:t>
            </a:r>
            <a:r>
              <a:rPr lang="ru-RU" dirty="0" err="1" smtClean="0"/>
              <a:t>fellis</a:t>
            </a:r>
            <a:r>
              <a:rPr lang="ru-RU" dirty="0" smtClean="0"/>
              <a:t>. В ходе эксперимента она прыгнула на высоту 34 сантиметра и в длину на 19,7 сантиметра.</a:t>
            </a:r>
            <a:endParaRPr lang="ru-RU" dirty="0"/>
          </a:p>
        </p:txBody>
      </p:sp>
      <p:pic>
        <p:nvPicPr>
          <p:cNvPr id="4" name="Рисунок 3" descr="blo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3214686"/>
            <a:ext cx="3818871" cy="3437007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571876"/>
            <a:ext cx="3929090" cy="3174148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Самое опасное насекомое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Это крысиная блоха </a:t>
            </a:r>
            <a:r>
              <a:rPr lang="ru-RU" dirty="0" err="1" smtClean="0"/>
              <a:t>Xenopsylla</a:t>
            </a:r>
            <a:r>
              <a:rPr lang="ru-RU" dirty="0" smtClean="0"/>
              <a:t> </a:t>
            </a:r>
            <a:r>
              <a:rPr lang="ru-RU" dirty="0" err="1" smtClean="0"/>
              <a:t>cheopsis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которая служит переносчиком бубонной </a:t>
            </a:r>
          </a:p>
          <a:p>
            <a:pPr>
              <a:buNone/>
            </a:pPr>
            <a:r>
              <a:rPr lang="ru-RU" dirty="0" smtClean="0"/>
              <a:t>чумы.</a:t>
            </a:r>
            <a:endParaRPr lang="ru-RU" dirty="0"/>
          </a:p>
        </p:txBody>
      </p:sp>
      <p:pic>
        <p:nvPicPr>
          <p:cNvPr id="4" name="Рисунок 3" descr="krysinaya_blo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2786058"/>
            <a:ext cx="3913206" cy="3815376"/>
          </a:xfrm>
          <a:prstGeom prst="rect">
            <a:avLst/>
          </a:prstGeom>
        </p:spPr>
      </p:pic>
      <p:pic>
        <p:nvPicPr>
          <p:cNvPr id="5" name="Рисунок 4" descr="bubonic_image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3429000"/>
            <a:ext cx="4381531" cy="3286148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Самое долгоживущее насекомое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9"/>
            <a:ext cx="9144000" cy="30718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Это златка из семейства </a:t>
            </a:r>
            <a:r>
              <a:rPr lang="ru-RU" dirty="0" err="1" smtClean="0"/>
              <a:t>Buprestidae</a:t>
            </a:r>
            <a:r>
              <a:rPr lang="ru-RU" dirty="0" smtClean="0"/>
              <a:t>. 27 мая 1983г. </a:t>
            </a:r>
          </a:p>
          <a:p>
            <a:pPr>
              <a:buNone/>
            </a:pPr>
            <a:r>
              <a:rPr lang="ru-RU" dirty="0" smtClean="0"/>
              <a:t>из деревянной лестницы дома, принадлежащего </a:t>
            </a:r>
          </a:p>
          <a:p>
            <a:pPr>
              <a:buNone/>
            </a:pPr>
            <a:r>
              <a:rPr lang="ru-RU" dirty="0" smtClean="0"/>
              <a:t>У. </a:t>
            </a:r>
            <a:r>
              <a:rPr lang="ru-RU" dirty="0" err="1" smtClean="0"/>
              <a:t>Юстону</a:t>
            </a:r>
            <a:r>
              <a:rPr lang="ru-RU" dirty="0" smtClean="0"/>
              <a:t> из </a:t>
            </a:r>
            <a:r>
              <a:rPr lang="ru-RU" dirty="0" err="1" smtClean="0"/>
              <a:t>Приттлвелла</a:t>
            </a:r>
            <a:r>
              <a:rPr lang="ru-RU" dirty="0" smtClean="0"/>
              <a:t>, Великобритания, </a:t>
            </a:r>
          </a:p>
          <a:p>
            <a:pPr>
              <a:buNone/>
            </a:pPr>
            <a:r>
              <a:rPr lang="ru-RU" dirty="0" smtClean="0"/>
              <a:t>выползла златка </a:t>
            </a:r>
            <a:r>
              <a:rPr lang="ru-RU" dirty="0" err="1" smtClean="0"/>
              <a:t>Buprestis</a:t>
            </a:r>
            <a:r>
              <a:rPr lang="ru-RU" dirty="0" smtClean="0"/>
              <a:t> </a:t>
            </a:r>
            <a:r>
              <a:rPr lang="ru-RU" dirty="0" err="1" smtClean="0"/>
              <a:t>aurutenta</a:t>
            </a:r>
            <a:r>
              <a:rPr lang="ru-RU" dirty="0" smtClean="0"/>
              <a:t>, которая </a:t>
            </a:r>
          </a:p>
          <a:p>
            <a:pPr>
              <a:buNone/>
            </a:pPr>
            <a:r>
              <a:rPr lang="ru-RU" dirty="0" smtClean="0"/>
              <a:t>провела там 47 лет в состоянии личинки.</a:t>
            </a:r>
            <a:endParaRPr lang="ru-RU" dirty="0"/>
          </a:p>
        </p:txBody>
      </p:sp>
      <p:pic>
        <p:nvPicPr>
          <p:cNvPr id="4" name="Рисунок 3" descr="zlat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4286232"/>
            <a:ext cx="3429024" cy="2571768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Самые длинные усы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Самые длинные усы относительно тела </a:t>
            </a:r>
          </a:p>
          <a:p>
            <a:pPr>
              <a:buNone/>
            </a:pPr>
            <a:r>
              <a:rPr lang="ru-RU" dirty="0" smtClean="0"/>
              <a:t>среди жуков у серого усача. Усы самца </a:t>
            </a:r>
          </a:p>
          <a:p>
            <a:pPr>
              <a:buNone/>
            </a:pPr>
            <a:r>
              <a:rPr lang="ru-RU" dirty="0" smtClean="0"/>
              <a:t>превышает длину тела в 4 раза.</a:t>
            </a:r>
            <a:endParaRPr lang="ru-RU" dirty="0"/>
          </a:p>
        </p:txBody>
      </p:sp>
      <p:pic>
        <p:nvPicPr>
          <p:cNvPr id="4" name="Рисунок 3" descr="265px-AcanthocinusAedil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3033817"/>
            <a:ext cx="2928926" cy="3824183"/>
          </a:xfrm>
          <a:prstGeom prst="rect">
            <a:avLst/>
          </a:prstGeom>
        </p:spPr>
      </p:pic>
      <p:pic>
        <p:nvPicPr>
          <p:cNvPr id="5" name="Рисунок 4" descr="Acanthocinus_aedilis_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3333477"/>
            <a:ext cx="5143536" cy="3431474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Самая маленькая бабочка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Самый маленький размах крыльев среди дневных бабочек у </a:t>
            </a:r>
            <a:r>
              <a:rPr lang="ru-RU" dirty="0" err="1" smtClean="0"/>
              <a:t>голубянки-гном</a:t>
            </a:r>
            <a:r>
              <a:rPr lang="ru-RU" dirty="0" smtClean="0"/>
              <a:t> (Oraidium </a:t>
            </a:r>
            <a:r>
              <a:rPr lang="ru-RU" dirty="0" err="1" smtClean="0"/>
              <a:t>barberae</a:t>
            </a:r>
            <a:r>
              <a:rPr lang="ru-RU" dirty="0" smtClean="0"/>
              <a:t>) из Южной Африки. Размах крыльев самцов всего 10-15 мм.</a:t>
            </a:r>
            <a:endParaRPr lang="ru-RU" dirty="0"/>
          </a:p>
        </p:txBody>
      </p:sp>
      <p:pic>
        <p:nvPicPr>
          <p:cNvPr id="4" name="Рисунок 3" descr="NxTsUnY2R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3643289"/>
            <a:ext cx="4286280" cy="3214711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Самая большая бабочка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Самый большой размах крыльев среди дневных бабочек у </a:t>
            </a:r>
            <a:r>
              <a:rPr lang="ru-RU" dirty="0" err="1" smtClean="0"/>
              <a:t>птицекрылки</a:t>
            </a:r>
            <a:r>
              <a:rPr lang="ru-RU" dirty="0" smtClean="0"/>
              <a:t> Александры (Ornithoptera </a:t>
            </a:r>
            <a:r>
              <a:rPr lang="ru-RU" dirty="0" err="1" smtClean="0"/>
              <a:t>alexandrae</a:t>
            </a:r>
            <a:r>
              <a:rPr lang="ru-RU" dirty="0" smtClean="0"/>
              <a:t>). Размах крыльев самки достигает 28 см.</a:t>
            </a:r>
            <a:endParaRPr lang="ru-RU" dirty="0"/>
          </a:p>
        </p:txBody>
      </p:sp>
      <p:pic>
        <p:nvPicPr>
          <p:cNvPr id="4" name="Рисунок 3" descr="Economy_Ornithoptera_Alexandrae_clo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3508370"/>
            <a:ext cx="5024446" cy="334963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Самый длинный период развития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25003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Такое наблюдается у семнадцатилетней цикады (Magicicada </a:t>
            </a:r>
            <a:r>
              <a:rPr lang="ru-RU" dirty="0" err="1" smtClean="0"/>
              <a:t>septemdesim</a:t>
            </a:r>
            <a:r>
              <a:rPr lang="ru-RU" dirty="0" smtClean="0"/>
              <a:t>). Чтобы из личинки превратиться во взрослое насекомое требуется 17 лет, за это время личинка проходит 25-30 личиночных стадий.</a:t>
            </a:r>
            <a:endParaRPr lang="ru-RU" dirty="0"/>
          </a:p>
        </p:txBody>
      </p:sp>
      <p:pic>
        <p:nvPicPr>
          <p:cNvPr id="4" name="Рисунок 3" descr="i16_Magicicada_septendeci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3401218"/>
            <a:ext cx="4786314" cy="3456782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6701" y="3861048"/>
            <a:ext cx="4156302" cy="2808312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Самая короткая жизнь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218599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Настоящие поденки (семейство </a:t>
            </a:r>
            <a:r>
              <a:rPr lang="ru-RU" dirty="0" err="1" smtClean="0"/>
              <a:t>phemmeroidae</a:t>
            </a:r>
            <a:r>
              <a:rPr lang="ru-RU" dirty="0" smtClean="0"/>
              <a:t>) проводят 2-3 года в стадии личинки на дне озер и рек, а взрослые крылатые стадии живут 2-3 дня, иногда даже всего день.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12979555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3398" y="3182548"/>
            <a:ext cx="4900602" cy="3675452"/>
          </a:xfrm>
          <a:prstGeom prst="rect">
            <a:avLst/>
          </a:prstGeom>
        </p:spPr>
      </p:pic>
      <p:pic>
        <p:nvPicPr>
          <p:cNvPr id="5" name="Рисунок 4" descr="poden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43495"/>
            <a:ext cx="4214810" cy="3014505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Самое длинное насекомое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1493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 smtClean="0"/>
              <a:t>Палочник </a:t>
            </a:r>
            <a:r>
              <a:rPr lang="ru-RU" sz="4000" dirty="0" err="1" smtClean="0"/>
              <a:t>Phamacia</a:t>
            </a:r>
            <a:r>
              <a:rPr lang="ru-RU" sz="4000" dirty="0" smtClean="0"/>
              <a:t> </a:t>
            </a:r>
            <a:r>
              <a:rPr lang="ru-RU" sz="4000" dirty="0" err="1" smtClean="0"/>
              <a:t>kirbyi</a:t>
            </a:r>
            <a:r>
              <a:rPr lang="ru-RU" sz="4000" dirty="0" smtClean="0"/>
              <a:t>, обитающий на острове Борнео, его длина может достигать 54,6 сантиметров.</a:t>
            </a:r>
            <a:endParaRPr lang="ru-RU" sz="4000" dirty="0"/>
          </a:p>
        </p:txBody>
      </p:sp>
      <p:pic>
        <p:nvPicPr>
          <p:cNvPr id="4" name="Рисунок 3" descr="post-3-120376942176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195657"/>
            <a:ext cx="3524280" cy="5662343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Самое плодовитое насекомое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31146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При неограниченном количестве пищи и отсутствии </a:t>
            </a:r>
          </a:p>
          <a:p>
            <a:pPr>
              <a:buNone/>
            </a:pPr>
            <a:r>
              <a:rPr lang="ru-RU" dirty="0" smtClean="0"/>
              <a:t>хищников масса потомков одной капустной тли  за </a:t>
            </a:r>
          </a:p>
          <a:p>
            <a:pPr>
              <a:buNone/>
            </a:pPr>
            <a:r>
              <a:rPr lang="ru-RU" dirty="0" smtClean="0"/>
              <a:t>один год могла бы составить 822 млн. т, что втрое </a:t>
            </a:r>
          </a:p>
          <a:p>
            <a:pPr>
              <a:buNone/>
            </a:pPr>
            <a:r>
              <a:rPr lang="ru-RU" dirty="0" smtClean="0"/>
              <a:t>больше массы всего людского населения земного </a:t>
            </a:r>
          </a:p>
          <a:p>
            <a:pPr>
              <a:buNone/>
            </a:pPr>
            <a:r>
              <a:rPr lang="ru-RU" dirty="0" smtClean="0"/>
              <a:t>шара.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kapustnaya_tl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61048"/>
            <a:ext cx="5328592" cy="2996952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46680" y="3789040"/>
            <a:ext cx="3597320" cy="3068959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Самый острый нюх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Самец павлиньего глаза (Saturnia </a:t>
            </a:r>
            <a:r>
              <a:rPr lang="ru-RU" dirty="0" err="1" smtClean="0"/>
              <a:t>pavonia</a:t>
            </a:r>
            <a:r>
              <a:rPr lang="ru-RU" dirty="0" smtClean="0"/>
              <a:t>) </a:t>
            </a:r>
          </a:p>
          <a:p>
            <a:pPr>
              <a:buNone/>
            </a:pPr>
            <a:r>
              <a:rPr lang="ru-RU" dirty="0" smtClean="0"/>
              <a:t>способен ощутить запах полового </a:t>
            </a:r>
            <a:r>
              <a:rPr lang="ru-RU" dirty="0" err="1" smtClean="0"/>
              <a:t>ферромона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самки в радиусе 1 1 км. Самка несет на себе </a:t>
            </a:r>
          </a:p>
          <a:p>
            <a:pPr>
              <a:buNone/>
            </a:pPr>
            <a:r>
              <a:rPr lang="ru-RU" dirty="0" smtClean="0"/>
              <a:t>менее 0,0001 мг этого пахучего вещества.</a:t>
            </a:r>
            <a:endParaRPr lang="ru-RU" dirty="0"/>
          </a:p>
        </p:txBody>
      </p:sp>
      <p:pic>
        <p:nvPicPr>
          <p:cNvPr id="4" name="Рисунок 3" descr="4386582-m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8036" y="3658497"/>
            <a:ext cx="4525964" cy="3199503"/>
          </a:xfrm>
          <a:prstGeom prst="rect">
            <a:avLst/>
          </a:prstGeom>
        </p:spPr>
      </p:pic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60405"/>
            <a:ext cx="3571868" cy="3097595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Самая дальняя миграция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9"/>
            <a:ext cx="9144000" cy="250032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Помеченная самка бабочки данаиды, выпущенная </a:t>
            </a:r>
          </a:p>
          <a:p>
            <a:pPr>
              <a:buNone/>
            </a:pPr>
            <a:r>
              <a:rPr lang="ru-RU" dirty="0" smtClean="0"/>
              <a:t>Дональдом Дэвисом в парке </a:t>
            </a:r>
            <a:r>
              <a:rPr lang="ru-RU" dirty="0" err="1" smtClean="0"/>
              <a:t>Прескиль</a:t>
            </a:r>
            <a:r>
              <a:rPr lang="ru-RU" dirty="0" smtClean="0"/>
              <a:t> вблизи </a:t>
            </a:r>
          </a:p>
          <a:p>
            <a:pPr>
              <a:buNone/>
            </a:pPr>
            <a:r>
              <a:rPr lang="ru-RU" dirty="0" smtClean="0"/>
              <a:t>Брайтона, пр. Онтарио, Канада, 6 сентября 1986 г., </a:t>
            </a:r>
          </a:p>
          <a:p>
            <a:pPr>
              <a:buNone/>
            </a:pPr>
            <a:r>
              <a:rPr lang="ru-RU" dirty="0" smtClean="0"/>
              <a:t>была вторично отловлена за 3432 км, на горе вблизи </a:t>
            </a:r>
          </a:p>
          <a:p>
            <a:pPr>
              <a:buNone/>
            </a:pPr>
            <a:r>
              <a:rPr lang="ru-RU" dirty="0" err="1" smtClean="0"/>
              <a:t>Аньянгуео</a:t>
            </a:r>
            <a:r>
              <a:rPr lang="ru-RU" dirty="0" smtClean="0"/>
              <a:t>, Мексика, 15 января 1987 г.</a:t>
            </a:r>
            <a:endParaRPr lang="ru-RU" dirty="0"/>
          </a:p>
        </p:txBody>
      </p:sp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60262" y="3818782"/>
            <a:ext cx="4583738" cy="3039218"/>
          </a:xfrm>
          <a:prstGeom prst="rect">
            <a:avLst/>
          </a:prstGeom>
        </p:spPr>
      </p:pic>
      <p:pic>
        <p:nvPicPr>
          <p:cNvPr id="8" name="Рисунок 7" descr="migracc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665820" y="3095836"/>
            <a:ext cx="3096344" cy="4427984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Самые громкие насекомые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Самые громогласные насекомые - цикады </a:t>
            </a:r>
          </a:p>
          <a:p>
            <a:pPr>
              <a:buNone/>
            </a:pPr>
            <a:r>
              <a:rPr lang="ru-RU" dirty="0" smtClean="0"/>
              <a:t>рода Homoptera, звуки самцов которых </a:t>
            </a:r>
          </a:p>
          <a:p>
            <a:pPr>
              <a:buNone/>
            </a:pPr>
            <a:r>
              <a:rPr lang="ru-RU" dirty="0" smtClean="0"/>
              <a:t>(громкостью до 120 децибел) слышны за 400 м</a:t>
            </a:r>
            <a:endParaRPr lang="ru-RU" dirty="0"/>
          </a:p>
        </p:txBody>
      </p:sp>
      <p:pic>
        <p:nvPicPr>
          <p:cNvPr id="5" name="Рисунок 4" descr="750px-Ceresa_tauri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371850"/>
            <a:ext cx="4500594" cy="348615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Самые яркие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250033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Самыми яркими светлячками считаются знаменитые </a:t>
            </a:r>
          </a:p>
          <a:p>
            <a:pPr>
              <a:buNone/>
            </a:pPr>
            <a:r>
              <a:rPr lang="ru-RU" dirty="0" smtClean="0"/>
              <a:t>кукухо, распространенные в тропических лесах Америки. </a:t>
            </a:r>
          </a:p>
          <a:p>
            <a:pPr>
              <a:buNone/>
            </a:pPr>
            <a:r>
              <a:rPr lang="ru-RU" dirty="0" smtClean="0"/>
              <a:t>Два светящихся органа – на груди зеленым, а на брюшке – </a:t>
            </a:r>
          </a:p>
          <a:p>
            <a:pPr>
              <a:buNone/>
            </a:pPr>
            <a:r>
              <a:rPr lang="ru-RU" dirty="0" smtClean="0"/>
              <a:t>оранжевым. Чтобы получить свет такой яркости </a:t>
            </a:r>
          </a:p>
          <a:p>
            <a:pPr>
              <a:buNone/>
            </a:pPr>
            <a:r>
              <a:rPr lang="ru-RU" dirty="0" smtClean="0"/>
              <a:t>нужно 6000 обычных светляков.</a:t>
            </a:r>
            <a:endParaRPr lang="ru-RU" dirty="0"/>
          </a:p>
        </p:txBody>
      </p:sp>
      <p:pic>
        <p:nvPicPr>
          <p:cNvPr id="4" name="Рисунок 3" descr="pyrophoru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3" y="3109174"/>
            <a:ext cx="3929058" cy="3748826"/>
          </a:xfrm>
          <a:prstGeom prst="rect">
            <a:avLst/>
          </a:prstGeom>
        </p:spPr>
      </p:pic>
      <p:pic>
        <p:nvPicPr>
          <p:cNvPr id="5" name="Рисунок 4" descr="svetlyachok-nig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658645" y="3230397"/>
            <a:ext cx="3183240" cy="4071966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Самое сладкое насекомое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24003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Самое сладкое насекомое – тля. Ежедневно они </a:t>
            </a:r>
          </a:p>
          <a:p>
            <a:pPr>
              <a:buNone/>
            </a:pPr>
            <a:r>
              <a:rPr lang="ru-RU" dirty="0" smtClean="0"/>
              <a:t>выделяют в почву 2 т растворов сахаров (5 млрд. </a:t>
            </a:r>
          </a:p>
          <a:p>
            <a:pPr>
              <a:buNone/>
            </a:pPr>
            <a:r>
              <a:rPr lang="ru-RU" dirty="0" smtClean="0"/>
              <a:t>особей на 1 га). Тля постоянно поглощает сок, </a:t>
            </a:r>
          </a:p>
          <a:p>
            <a:pPr>
              <a:buNone/>
            </a:pPr>
            <a:r>
              <a:rPr lang="ru-RU" dirty="0" smtClean="0"/>
              <a:t>чтобы не засохнуть.</a:t>
            </a:r>
            <a:endParaRPr lang="ru-RU" dirty="0"/>
          </a:p>
        </p:txBody>
      </p:sp>
      <p:pic>
        <p:nvPicPr>
          <p:cNvPr id="4" name="Рисунок 3" descr="ant&amp;aphid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3250414"/>
            <a:ext cx="3571868" cy="3607586"/>
          </a:xfrm>
          <a:prstGeom prst="rect">
            <a:avLst/>
          </a:prstGeom>
        </p:spPr>
      </p:pic>
      <p:pic>
        <p:nvPicPr>
          <p:cNvPr id="5" name="Рисунок 4" descr="Тл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800366"/>
            <a:ext cx="4806954" cy="3057634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2500306"/>
            <a:ext cx="68580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" name="Рисунок 4" descr="c0c534fda4e3487c1e3b6d102302b62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785794"/>
            <a:ext cx="1466850" cy="952500"/>
          </a:xfrm>
          <a:prstGeom prst="rect">
            <a:avLst/>
          </a:prstGeom>
        </p:spPr>
      </p:pic>
      <p:pic>
        <p:nvPicPr>
          <p:cNvPr id="7" name="Рисунок 6" descr="e5717aca69508925a7ad729cbf23255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4429132"/>
            <a:ext cx="1324268" cy="1285884"/>
          </a:xfrm>
          <a:prstGeom prst="rect">
            <a:avLst/>
          </a:prstGeom>
        </p:spPr>
      </p:pic>
      <p:pic>
        <p:nvPicPr>
          <p:cNvPr id="9" name="Рисунок 8" descr="bc02b3619bc4f868ab72be4a84b638a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496" y="857232"/>
            <a:ext cx="1524000" cy="1143000"/>
          </a:xfrm>
          <a:prstGeom prst="rect">
            <a:avLst/>
          </a:prstGeom>
        </p:spPr>
      </p:pic>
      <p:pic>
        <p:nvPicPr>
          <p:cNvPr id="10" name="Рисунок 9" descr="7385268bbbc5c20e51f0302d55cc18f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0496" y="4286256"/>
            <a:ext cx="1352550" cy="1371600"/>
          </a:xfrm>
          <a:prstGeom prst="rect">
            <a:avLst/>
          </a:prstGeom>
        </p:spPr>
      </p:pic>
      <p:pic>
        <p:nvPicPr>
          <p:cNvPr id="11" name="Рисунок 10" descr="62684d356ba1f21754d4d4289d9bad9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47664" y="4221088"/>
            <a:ext cx="1178049" cy="1178049"/>
          </a:xfrm>
          <a:prstGeom prst="rect">
            <a:avLst/>
          </a:prstGeom>
        </p:spPr>
      </p:pic>
      <p:pic>
        <p:nvPicPr>
          <p:cNvPr id="12" name="Рисунок 11" descr="421128c627cf658395dcb1d218281d5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07704" y="620688"/>
            <a:ext cx="904875" cy="1371600"/>
          </a:xfrm>
          <a:prstGeom prst="rect">
            <a:avLst/>
          </a:prstGeom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Ссылки на используемые материалы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8478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Анимация:</a:t>
            </a:r>
          </a:p>
          <a:p>
            <a:r>
              <a:rPr lang="ru-RU" dirty="0" smtClean="0"/>
              <a:t> гусеница с книгой   </a:t>
            </a:r>
            <a:r>
              <a:rPr lang="en-US" dirty="0" smtClean="0">
                <a:hlinkClick r:id="rId2"/>
              </a:rPr>
              <a:t>http://smiles.33bru.com/smile.123910.html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988840"/>
            <a:ext cx="721569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рыжий таракан </a:t>
            </a:r>
            <a:r>
              <a:rPr lang="en-US" dirty="0" smtClean="0">
                <a:hlinkClick r:id="rId3"/>
              </a:rPr>
              <a:t>http://smiles.33bru.com/smile.173784.html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501008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комар    </a:t>
            </a:r>
            <a:r>
              <a:rPr lang="en-US" dirty="0" smtClean="0">
                <a:hlinkClick r:id="rId4"/>
              </a:rPr>
              <a:t>http://smiles.33bru.com/smile.146522.html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276872"/>
            <a:ext cx="5433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стрекоза  </a:t>
            </a:r>
            <a:r>
              <a:rPr lang="en-US" dirty="0" smtClean="0">
                <a:hlinkClick r:id="rId5"/>
              </a:rPr>
              <a:t>http://smiles.33bru.com/smile.145658.html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492896"/>
            <a:ext cx="50789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пчела  </a:t>
            </a:r>
            <a:r>
              <a:rPr lang="en-US" dirty="0" smtClean="0">
                <a:hlinkClick r:id="rId6"/>
              </a:rPr>
              <a:t>http://smiles.33bru.com/smile.46088.html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996952"/>
            <a:ext cx="53775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бабочка  </a:t>
            </a:r>
            <a:r>
              <a:rPr lang="en-US" dirty="0" smtClean="0">
                <a:hlinkClick r:id="rId7"/>
              </a:rPr>
              <a:t>http://smiles.33bru.com/smile.156052.html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708920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муха</a:t>
            </a:r>
            <a:r>
              <a:rPr lang="en-US" dirty="0" smtClean="0"/>
              <a:t> </a:t>
            </a:r>
            <a:r>
              <a:rPr lang="en-US" dirty="0" smtClean="0">
                <a:hlinkClick r:id="rId8"/>
              </a:rPr>
              <a:t>http://smiles.33bru.com/smile.83658.html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212976"/>
            <a:ext cx="47750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жук </a:t>
            </a:r>
            <a:r>
              <a:rPr lang="en-US" dirty="0" smtClean="0">
                <a:hlinkClick r:id="rId9"/>
              </a:rPr>
              <a:t>http://smiles.33bru.com/smile.83622.html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3861048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Информация  </a:t>
            </a:r>
            <a:r>
              <a:rPr lang="ru-RU" u="sng" dirty="0" smtClean="0">
                <a:hlinkClick r:id="rId10"/>
              </a:rPr>
              <a:t>http://mir-nasekomyh.ru/nasekomye-rekordsmeny.html</a:t>
            </a:r>
            <a:endParaRPr lang="ru-RU" dirty="0" smtClean="0"/>
          </a:p>
          <a:p>
            <a:r>
              <a:rPr lang="ru-RU" u="sng" dirty="0" smtClean="0">
                <a:hlinkClick r:id="rId11"/>
              </a:rPr>
              <a:t>http://forum.zoologist.ru/viewtopic.php?id=3448</a:t>
            </a:r>
            <a:endParaRPr lang="ru-RU" dirty="0" smtClean="0"/>
          </a:p>
          <a:p>
            <a:r>
              <a:rPr lang="ru-RU" u="sng" dirty="0" smtClean="0">
                <a:hlinkClick r:id="rId12"/>
              </a:rPr>
              <a:t>http://molbiol.ru/forums/index.php?showtopic=479046</a:t>
            </a:r>
            <a:endParaRPr lang="ru-RU" dirty="0" smtClean="0"/>
          </a:p>
          <a:p>
            <a:r>
              <a:rPr lang="ru-RU" u="sng" dirty="0" smtClean="0">
                <a:hlinkClick r:id="rId13"/>
              </a:rPr>
              <a:t>http://www.apus.ru/site.xp/049052056055124054050050056124.html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5157192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Фото: </a:t>
            </a:r>
          </a:p>
          <a:p>
            <a:r>
              <a:rPr lang="ru-RU" dirty="0" smtClean="0"/>
              <a:t>Палочник </a:t>
            </a:r>
            <a:r>
              <a:rPr lang="ru-RU" u="sng" dirty="0" smtClean="0">
                <a:hlinkClick r:id="rId14"/>
              </a:rPr>
              <a:t>http://mir-nasekomyh.ru/uploads/images/phamacia_kirbyi.jpg</a:t>
            </a:r>
            <a:endParaRPr lang="ru-RU" dirty="0" smtClean="0"/>
          </a:p>
          <a:p>
            <a:r>
              <a:rPr lang="ru-RU" dirty="0" smtClean="0"/>
              <a:t>Жук геркулес  </a:t>
            </a:r>
            <a:r>
              <a:rPr lang="ru-RU" u="sng" dirty="0" smtClean="0">
                <a:hlinkClick r:id="rId15"/>
              </a:rPr>
              <a:t>http://s43.radikal.ru/i100/0912/08/bfd7be843e77.jpg</a:t>
            </a:r>
            <a:endParaRPr lang="ru-RU" dirty="0" smtClean="0"/>
          </a:p>
          <a:p>
            <a:r>
              <a:rPr lang="ru-RU" dirty="0" smtClean="0"/>
              <a:t>Жук титан  </a:t>
            </a:r>
            <a:r>
              <a:rPr lang="ru-RU" u="sng" dirty="0" smtClean="0">
                <a:hlinkClick r:id="rId16"/>
              </a:rPr>
              <a:t>http://www.zverushka.net.ua/images/stories/img/img73.jpg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340768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Жук перистокрылка </a:t>
            </a:r>
            <a:r>
              <a:rPr lang="ru-RU" u="sng" dirty="0" smtClean="0">
                <a:hlinkClick r:id="rId2"/>
              </a:rPr>
              <a:t>http://mir-nasekomyh.ru/uploads/images/ptiliidae.jpg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http://wamby.ru/im.xp/049050053048055051055051057.png</a:t>
            </a:r>
            <a:endParaRPr lang="ru-RU" dirty="0" smtClean="0"/>
          </a:p>
          <a:p>
            <a:r>
              <a:rPr lang="ru-RU" dirty="0" smtClean="0"/>
              <a:t>жук носорог </a:t>
            </a:r>
            <a:r>
              <a:rPr lang="ru-RU" u="sng" dirty="0" smtClean="0">
                <a:hlinkClick r:id="rId4"/>
              </a:rPr>
              <a:t>http://zamok.druzya.org/uploads/monthly_08_2011/post-3-1313516183.jpg</a:t>
            </a:r>
            <a:endParaRPr lang="ru-RU" dirty="0" smtClean="0"/>
          </a:p>
          <a:p>
            <a:r>
              <a:rPr lang="ru-RU" dirty="0" smtClean="0"/>
              <a:t>полосатая вша </a:t>
            </a:r>
            <a:r>
              <a:rPr lang="ru-RU" u="sng" dirty="0" smtClean="0">
                <a:hlinkClick r:id="rId5"/>
              </a:rPr>
              <a:t>http://mir-nasekomyh.ru/uploads/images/polosataya_vsha.jpg</a:t>
            </a:r>
            <a:endParaRPr lang="ru-RU" dirty="0" smtClean="0"/>
          </a:p>
          <a:p>
            <a:r>
              <a:rPr lang="ru-RU" dirty="0" smtClean="0"/>
              <a:t>паразитическое перепончатокрылое </a:t>
            </a:r>
            <a:r>
              <a:rPr lang="ru-RU" u="sng" dirty="0" smtClean="0">
                <a:hlinkClick r:id="rId6"/>
              </a:rPr>
              <a:t>http://www.flickr.com/photos/viktor_zemi/893223933/</a:t>
            </a:r>
            <a:endParaRPr lang="ru-RU" dirty="0" smtClean="0"/>
          </a:p>
          <a:p>
            <a:r>
              <a:rPr lang="ru-RU" dirty="0" smtClean="0"/>
              <a:t>скарабей </a:t>
            </a:r>
            <a:r>
              <a:rPr lang="ru-RU" u="sng" dirty="0" smtClean="0">
                <a:hlinkClick r:id="rId7"/>
              </a:rPr>
              <a:t>http://mir-nasekomyh.ru/uploads/images/scarabej.jpg</a:t>
            </a:r>
            <a:endParaRPr lang="ru-RU" dirty="0" smtClean="0"/>
          </a:p>
          <a:p>
            <a:r>
              <a:rPr lang="ru-RU" u="sng" dirty="0" smtClean="0">
                <a:hlinkClick r:id="rId8"/>
              </a:rPr>
              <a:t>http://www.graycell.ru/picture/big/skarabey.jpg</a:t>
            </a:r>
            <a:endParaRPr lang="ru-RU" dirty="0" smtClean="0"/>
          </a:p>
          <a:p>
            <a:r>
              <a:rPr lang="ru-RU" dirty="0" smtClean="0"/>
              <a:t>многоножка </a:t>
            </a:r>
            <a:r>
              <a:rPr lang="ru-RU" u="sng" dirty="0" smtClean="0">
                <a:hlinkClick r:id="rId9"/>
              </a:rPr>
              <a:t>http://mir-nasekomyh.ru/uploads/images/mnogonozhka.jpg</a:t>
            </a:r>
            <a:endParaRPr lang="ru-RU" dirty="0" smtClean="0"/>
          </a:p>
          <a:p>
            <a:r>
              <a:rPr lang="ru-RU" u="sng" dirty="0" smtClean="0">
                <a:hlinkClick r:id="rId10"/>
              </a:rPr>
              <a:t>http://newsmax.com.ua/image/news/illacme-plenipes.jpg</a:t>
            </a:r>
            <a:endParaRPr lang="ru-RU" dirty="0" smtClean="0"/>
          </a:p>
          <a:p>
            <a:r>
              <a:rPr lang="ru-RU" dirty="0" smtClean="0"/>
              <a:t>жук бомбардир </a:t>
            </a:r>
            <a:r>
              <a:rPr lang="ru-RU" u="sng" dirty="0" smtClean="0">
                <a:hlinkClick r:id="rId11"/>
              </a:rPr>
              <a:t>http://mir-nasekomyh.ru/uploads/images/zhuk-bombardir.jpg</a:t>
            </a:r>
            <a:endParaRPr lang="ru-RU" dirty="0" smtClean="0"/>
          </a:p>
          <a:p>
            <a:r>
              <a:rPr lang="ru-RU" u="sng" dirty="0" smtClean="0">
                <a:hlinkClick r:id="rId12"/>
              </a:rPr>
              <a:t>http://www.zin.ru/Animalia/Coleoptera/images/bombard.jpg</a:t>
            </a:r>
            <a:endParaRPr lang="ru-RU" dirty="0" smtClean="0"/>
          </a:p>
          <a:p>
            <a:r>
              <a:rPr lang="ru-RU" dirty="0" smtClean="0"/>
              <a:t>термитник </a:t>
            </a:r>
            <a:r>
              <a:rPr lang="ru-RU" u="sng" dirty="0" smtClean="0">
                <a:hlinkClick r:id="rId13"/>
              </a:rPr>
              <a:t>http://mir-nasekomyh.ru/uploads/images/termitnik.jpg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301208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таракан </a:t>
            </a:r>
            <a:r>
              <a:rPr lang="ru-RU" u="sng" dirty="0" smtClean="0">
                <a:hlinkClick r:id="rId14"/>
              </a:rPr>
              <a:t>http://mir-nasekomyh.ru/uploads/images/tropic_tarakan.jpg</a:t>
            </a:r>
            <a:endParaRPr lang="ru-RU" dirty="0" smtClean="0"/>
          </a:p>
          <a:p>
            <a:r>
              <a:rPr lang="ru-RU" dirty="0" smtClean="0"/>
              <a:t>кошачья блоха </a:t>
            </a:r>
            <a:r>
              <a:rPr lang="ru-RU" u="sng" dirty="0" smtClean="0">
                <a:hlinkClick r:id="rId15"/>
              </a:rPr>
              <a:t>http://mir-nasekomyh.ru/uploads/images/bloha.jpg</a:t>
            </a:r>
            <a:endParaRPr lang="ru-RU" dirty="0" smtClean="0"/>
          </a:p>
          <a:p>
            <a:r>
              <a:rPr lang="ru-RU" u="sng" dirty="0" smtClean="0">
                <a:hlinkClick r:id="rId16"/>
              </a:rPr>
              <a:t>http://www.bochkavpechatleniy.com/data/photo/4582/dcaf713ad52c5e823f27c7e2464e9b27_original.jpg</a:t>
            </a:r>
            <a:endParaRPr lang="ru-RU" dirty="0"/>
          </a:p>
        </p:txBody>
      </p:sp>
    </p:spTree>
  </p:cSld>
  <p:clrMapOvr>
    <a:masterClrMapping/>
  </p:clrMapOvr>
  <p:transition>
    <p:strips dir="l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268760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крысиная блоха </a:t>
            </a:r>
            <a:r>
              <a:rPr lang="ru-RU" u="sng" dirty="0" smtClean="0">
                <a:hlinkClick r:id="rId2"/>
              </a:rPr>
              <a:t>http://mir-nasekomyh.ru/uploads/images/krysinaya_bloha.jpg</a:t>
            </a:r>
            <a:endParaRPr lang="ru-RU" dirty="0" smtClean="0"/>
          </a:p>
          <a:p>
            <a:r>
              <a:rPr lang="ru-RU" dirty="0" smtClean="0"/>
              <a:t>чума </a:t>
            </a:r>
            <a:r>
              <a:rPr lang="ru-RU" u="sng" dirty="0" smtClean="0">
                <a:hlinkClick r:id="rId3"/>
              </a:rPr>
              <a:t>http://images.alfa.lt/10431/21/92.jpg</a:t>
            </a:r>
            <a:endParaRPr lang="ru-RU" dirty="0" smtClean="0"/>
          </a:p>
          <a:p>
            <a:r>
              <a:rPr lang="ru-RU" dirty="0" smtClean="0"/>
              <a:t>златка </a:t>
            </a:r>
            <a:r>
              <a:rPr lang="ru-RU" u="sng" dirty="0" smtClean="0">
                <a:hlinkClick r:id="rId4"/>
              </a:rPr>
              <a:t>http://mir-nasekomyh.ru/uploads/images/zlatka.jpg</a:t>
            </a:r>
            <a:endParaRPr lang="ru-RU" dirty="0" smtClean="0"/>
          </a:p>
          <a:p>
            <a:r>
              <a:rPr lang="ru-RU" dirty="0" smtClean="0"/>
              <a:t>усач </a:t>
            </a:r>
            <a:r>
              <a:rPr lang="ru-RU" u="sng" dirty="0" smtClean="0">
                <a:hlinkClick r:id="rId5"/>
              </a:rPr>
              <a:t>http://img-fotki.yandex.ru/get/5900/sskorpio.25/0_47e9d_6130a6ac_XL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http://www.cni.infoorel.runcni.infoorel.ru/forum/user_foto/5835154usach.jpg</a:t>
            </a:r>
            <a:endParaRPr lang="ru-RU" dirty="0" smtClean="0"/>
          </a:p>
          <a:p>
            <a:r>
              <a:rPr lang="ru-RU" dirty="0" smtClean="0"/>
              <a:t>голубянка  </a:t>
            </a:r>
            <a:r>
              <a:rPr lang="ru-RU" u="sng" dirty="0" smtClean="0">
                <a:hlinkClick r:id="rId7"/>
              </a:rPr>
              <a:t>http://im6-tub-ru.yandex.net/i?id=247912129-63-72&amp;n=21</a:t>
            </a:r>
            <a:endParaRPr lang="ru-RU" dirty="0" smtClean="0"/>
          </a:p>
          <a:p>
            <a:r>
              <a:rPr lang="ru-RU" dirty="0" err="1" smtClean="0"/>
              <a:t>птицекрылка</a:t>
            </a:r>
            <a:r>
              <a:rPr lang="ru-RU" dirty="0" smtClean="0"/>
              <a:t> </a:t>
            </a:r>
            <a:r>
              <a:rPr lang="ru-RU" u="sng" dirty="0" smtClean="0">
                <a:hlinkClick r:id="rId8"/>
              </a:rPr>
              <a:t>http://t2.gstatic.com/images?q=tbn:ANd9GcTk9QsGINe8-q3oS5OCnVnt-PM6xMrc44e4wemcX9GDJ-LR0Foeow</a:t>
            </a:r>
            <a:endParaRPr lang="ru-RU" dirty="0" smtClean="0"/>
          </a:p>
          <a:p>
            <a:r>
              <a:rPr lang="ru-RU" dirty="0" smtClean="0"/>
              <a:t>цикада </a:t>
            </a:r>
            <a:r>
              <a:rPr lang="ru-RU" u="sng" dirty="0" smtClean="0">
                <a:hlinkClick r:id="rId9"/>
              </a:rPr>
              <a:t>http://t2.gstatic.com/images?q=tbn:ANd9GcQXl6gKuotAH-v5lrj7iGNRxkZKz_UAYb9ZrLLowOuJUjJVJPEYCQ</a:t>
            </a:r>
            <a:endParaRPr lang="ru-RU" dirty="0" smtClean="0"/>
          </a:p>
          <a:p>
            <a:r>
              <a:rPr lang="ru-RU" u="sng" dirty="0" smtClean="0">
                <a:hlinkClick r:id="rId10"/>
              </a:rPr>
              <a:t>http://im4-tub-ru.yandex.net/i?id=456511957-48-72&amp;n=21</a:t>
            </a:r>
            <a:endParaRPr lang="ru-RU" dirty="0" smtClean="0"/>
          </a:p>
          <a:p>
            <a:r>
              <a:rPr lang="ru-RU" dirty="0" smtClean="0"/>
              <a:t>поденки </a:t>
            </a:r>
          </a:p>
          <a:p>
            <a:r>
              <a:rPr lang="ru-RU" u="sng" dirty="0" smtClean="0">
                <a:hlinkClick r:id="rId11"/>
              </a:rPr>
              <a:t>http://t2.gstatic.com/images?q=tbn:ANd9GcSCjsIrO7eflQOXrmmEQBF49KHJVoIF9ndVGFC2MkCwCZTd7VuW</a:t>
            </a:r>
            <a:endParaRPr lang="ru-RU" dirty="0" smtClean="0"/>
          </a:p>
          <a:p>
            <a:r>
              <a:rPr lang="ru-RU" u="sng" dirty="0" smtClean="0">
                <a:hlinkClick r:id="rId12"/>
              </a:rPr>
              <a:t>http://f.izh.biz/wp-content/uploads/2010/05/podenka.jpg</a:t>
            </a:r>
            <a:endParaRPr lang="ru-RU" dirty="0" smtClean="0"/>
          </a:p>
          <a:p>
            <a:r>
              <a:rPr lang="ru-RU" dirty="0" smtClean="0"/>
              <a:t>тля </a:t>
            </a:r>
            <a:r>
              <a:rPr lang="ru-RU" u="sng" dirty="0" smtClean="0">
                <a:hlinkClick r:id="rId13"/>
              </a:rPr>
              <a:t>http://ogorod-nik.ru/wp-content/uploads/2012/10/kapustnaya_tlya.jpg</a:t>
            </a:r>
            <a:endParaRPr lang="ru-RU" dirty="0" smtClean="0"/>
          </a:p>
          <a:p>
            <a:r>
              <a:rPr lang="ru-RU" u="sng" dirty="0" smtClean="0">
                <a:hlinkClick r:id="rId14"/>
              </a:rPr>
              <a:t>http://t3.gstatic.com/images?q=tbn:ANd9GcQu8YbMTuqDPUCWTdVX0RV5i0DGYRFGOrZ0OcMHbKKpijXLzuZuZA</a:t>
            </a:r>
            <a:endParaRPr lang="ru-RU" dirty="0"/>
          </a:p>
        </p:txBody>
      </p:sp>
    </p:spTree>
  </p:cSld>
  <p:clrMapOvr>
    <a:masterClrMapping/>
  </p:clrMapOvr>
  <p:transition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Самые длинные жуки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5357818" cy="5500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Жук Геркулес. </a:t>
            </a:r>
          </a:p>
          <a:p>
            <a:pPr>
              <a:buNone/>
            </a:pPr>
            <a:r>
              <a:rPr lang="ru-RU" dirty="0" smtClean="0"/>
              <a:t>Длина от кончика брюшка </a:t>
            </a:r>
          </a:p>
          <a:p>
            <a:pPr>
              <a:buNone/>
            </a:pPr>
            <a:r>
              <a:rPr lang="ru-RU" dirty="0" smtClean="0"/>
              <a:t>до кончика мандибул </a:t>
            </a:r>
          </a:p>
          <a:p>
            <a:pPr>
              <a:buNone/>
            </a:pPr>
            <a:r>
              <a:rPr lang="ru-RU" dirty="0" smtClean="0"/>
              <a:t>составляет 19 см.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Самый длинный жук без </a:t>
            </a:r>
          </a:p>
          <a:p>
            <a:pPr>
              <a:buNone/>
            </a:pPr>
            <a:r>
              <a:rPr lang="ru-RU" dirty="0" smtClean="0"/>
              <a:t>учета мандибул – дровосек </a:t>
            </a:r>
          </a:p>
          <a:p>
            <a:pPr>
              <a:buNone/>
            </a:pPr>
            <a:r>
              <a:rPr lang="ru-RU" dirty="0" smtClean="0"/>
              <a:t>Титан. Достигающий в длину </a:t>
            </a:r>
          </a:p>
          <a:p>
            <a:pPr>
              <a:buNone/>
            </a:pPr>
            <a:r>
              <a:rPr lang="ru-RU" dirty="0" smtClean="0"/>
              <a:t>16,7 см.</a:t>
            </a:r>
            <a:endParaRPr lang="ru-RU" dirty="0"/>
          </a:p>
        </p:txBody>
      </p:sp>
      <p:pic>
        <p:nvPicPr>
          <p:cNvPr id="4" name="Рисунок 3" descr="2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9670" y="1214422"/>
            <a:ext cx="3881486" cy="2750379"/>
          </a:xfrm>
          <a:prstGeom prst="rect">
            <a:avLst/>
          </a:prstGeom>
        </p:spPr>
      </p:pic>
      <p:pic>
        <p:nvPicPr>
          <p:cNvPr id="5" name="Рисунок 4" descr="22937109448277515199462341579624221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929067"/>
            <a:ext cx="3833806" cy="2928934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772816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павлиний глаз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http://t1.gstatic.com/images?q=tbn:ANd9GcTBVtN4s6SmRBpXgz_8l5pduLU4aLaWpKF1aYmqm-QwtS6lRoMtOA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http://t1.gstatic.com/images?q=tbn:ANd9GcS_VgSYiJHmLn7Chpg6gNDsHVqXeXPrmAn7AWswqaMI6Fc7nCn5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бабочки данаиды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http://s16.radikal.ru/i190/1005/30/93afa4cf531d.jpg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http://babochkidoma.narod2.ru/migratsii/migraccii.jpg?rand=73022560499097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цикады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Homoptera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6"/>
              </a:rPr>
              <a:t>http://entomolog.ucoz.ru/270px-Ceresa_taurina.jpg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светлячки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7"/>
              </a:rPr>
              <a:t>http://content.foto.mail.ru/list/valia-dom/_answers/i-4025.jpg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8"/>
              </a:rPr>
              <a:t>http://k14.vcmedia.vn/Images/Uploaded/Share/2009/08/23/0908cl2phatsang9.jpg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тля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9"/>
              </a:rPr>
              <a:t>http://lifeglobe.net/media/entry/264/antaphid_300_3.jpg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  <a:hlinkClick r:id="rId1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10"/>
              </a:rPr>
              <a:t>http://img.procvetok.com/upload/2011/12/04/%D0%A2%D0%BB%D1%8F.jpg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Самое маленькое насекомое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Жук-перистокрылка из семейства </a:t>
            </a:r>
            <a:r>
              <a:rPr lang="ru-RU" dirty="0" err="1" smtClean="0"/>
              <a:t>Ptiliidae</a:t>
            </a:r>
            <a:r>
              <a:rPr lang="ru-RU" dirty="0" smtClean="0"/>
              <a:t>, их длина достигает всего 0,3—0,4 миллиметров.</a:t>
            </a:r>
            <a:endParaRPr lang="ru-RU" dirty="0"/>
          </a:p>
        </p:txBody>
      </p:sp>
      <p:pic>
        <p:nvPicPr>
          <p:cNvPr id="4" name="Рисунок 3" descr="ptiliida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2770342"/>
            <a:ext cx="3143272" cy="4101970"/>
          </a:xfrm>
          <a:prstGeom prst="rect">
            <a:avLst/>
          </a:prstGeom>
        </p:spPr>
      </p:pic>
      <p:pic>
        <p:nvPicPr>
          <p:cNvPr id="5" name="Рисунок 4" descr="Nanosella_fung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357562"/>
            <a:ext cx="5286412" cy="2734351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Самое тяжелое насекомое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Это Носорог </a:t>
            </a:r>
            <a:r>
              <a:rPr lang="ru-RU" dirty="0" err="1" smtClean="0"/>
              <a:t>Актеон</a:t>
            </a:r>
            <a:r>
              <a:rPr lang="ru-RU" dirty="0" smtClean="0"/>
              <a:t> (Megasoma </a:t>
            </a:r>
            <a:r>
              <a:rPr lang="ru-RU" dirty="0" err="1" smtClean="0"/>
              <a:t>acteon</a:t>
            </a:r>
            <a:r>
              <a:rPr lang="ru-RU" dirty="0" smtClean="0"/>
              <a:t>) из Южной Америки. Крупный самец весит до 205 грамм. </a:t>
            </a:r>
            <a:endParaRPr lang="ru-RU" dirty="0"/>
          </a:p>
        </p:txBody>
      </p:sp>
      <p:pic>
        <p:nvPicPr>
          <p:cNvPr id="6" name="Рисунок 5" descr="megasoma-actaeon-actaeon-4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2829796"/>
            <a:ext cx="5715040" cy="3848904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Самое легкое насекомое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полосатая вша (Enderleinelluszonatus) и паразитическое перепончатокрылое Caraphractus </a:t>
            </a:r>
            <a:r>
              <a:rPr lang="ru-RU" dirty="0" err="1" smtClean="0"/>
              <a:t>cinctus</a:t>
            </a:r>
            <a:r>
              <a:rPr lang="ru-RU" dirty="0" smtClean="0"/>
              <a:t> все каждого из них составляет по 0,005 миллиграмм.</a:t>
            </a:r>
            <a:endParaRPr lang="ru-RU" dirty="0"/>
          </a:p>
        </p:txBody>
      </p:sp>
      <p:pic>
        <p:nvPicPr>
          <p:cNvPr id="4" name="Рисунок 3" descr="mymaridae-caraphractus-cinctus-small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3553953"/>
            <a:ext cx="3643338" cy="3304047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571876"/>
            <a:ext cx="4167215" cy="3125413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Самое сильное насекомое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Священный скарабей (</a:t>
            </a:r>
            <a:r>
              <a:rPr lang="ru-RU" dirty="0" err="1" smtClean="0"/>
              <a:t>Scarabaeus</a:t>
            </a:r>
            <a:r>
              <a:rPr lang="ru-RU" dirty="0" smtClean="0"/>
              <a:t> </a:t>
            </a:r>
            <a:r>
              <a:rPr lang="ru-RU" dirty="0" err="1" smtClean="0"/>
              <a:t>sacer</a:t>
            </a:r>
            <a:r>
              <a:rPr lang="ru-RU" dirty="0" smtClean="0"/>
              <a:t>). Может поднять груз превышающий вес собственного тела в 850 раз.</a:t>
            </a:r>
            <a:endParaRPr lang="ru-RU" dirty="0"/>
          </a:p>
        </p:txBody>
      </p:sp>
      <p:pic>
        <p:nvPicPr>
          <p:cNvPr id="4" name="Рисунок 3" descr="scarabe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3000372"/>
            <a:ext cx="3143272" cy="3677628"/>
          </a:xfrm>
          <a:prstGeom prst="rect">
            <a:avLst/>
          </a:prstGeom>
        </p:spPr>
      </p:pic>
      <p:pic>
        <p:nvPicPr>
          <p:cNvPr id="5" name="Рисунок 4" descr="P12_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214687"/>
            <a:ext cx="4714907" cy="353618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Самое большое количество ног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У </a:t>
            </a:r>
            <a:r>
              <a:rPr lang="ru-RU" dirty="0" err="1" smtClean="0"/>
              <a:t>двупарноногой</a:t>
            </a:r>
            <a:r>
              <a:rPr lang="ru-RU" dirty="0" smtClean="0"/>
              <a:t> многоножки </a:t>
            </a:r>
            <a:r>
              <a:rPr lang="ru-RU" dirty="0" err="1" smtClean="0"/>
              <a:t>Illacme</a:t>
            </a:r>
            <a:r>
              <a:rPr lang="ru-RU" dirty="0" smtClean="0"/>
              <a:t> </a:t>
            </a:r>
            <a:r>
              <a:rPr lang="ru-RU" dirty="0" err="1" smtClean="0"/>
              <a:t>plenipes</a:t>
            </a:r>
            <a:r>
              <a:rPr lang="ru-RU" dirty="0" smtClean="0"/>
              <a:t>, обитающей в Калифорнии, США, у неё 375 пар ног, то есть всего 750.</a:t>
            </a:r>
            <a:endParaRPr lang="ru-RU" dirty="0"/>
          </a:p>
        </p:txBody>
      </p:sp>
      <p:pic>
        <p:nvPicPr>
          <p:cNvPr id="4" name="Рисунок 3" descr="mnogonoz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95862" y="3107269"/>
            <a:ext cx="3948138" cy="3750731"/>
          </a:xfrm>
          <a:prstGeom prst="rect">
            <a:avLst/>
          </a:prstGeom>
        </p:spPr>
      </p:pic>
      <p:pic>
        <p:nvPicPr>
          <p:cNvPr id="6" name="Рисунок 5" descr="illacme-plenip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3122966"/>
            <a:ext cx="4896544" cy="3672408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Самая необычная защита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28690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Жук-бомбардир (род </a:t>
            </a:r>
            <a:r>
              <a:rPr lang="ru-RU" sz="2400" dirty="0" err="1" smtClean="0"/>
              <a:t>Brachinus</a:t>
            </a:r>
            <a:r>
              <a:rPr lang="ru-RU" sz="2400" dirty="0" smtClean="0"/>
              <a:t>) хранит в  специальной полости </a:t>
            </a:r>
          </a:p>
          <a:p>
            <a:pPr>
              <a:buNone/>
            </a:pPr>
            <a:r>
              <a:rPr lang="ru-RU" sz="2400" dirty="0" smtClean="0"/>
              <a:t>своего брюшка два относительно безвредных вещества. Когда жук </a:t>
            </a:r>
          </a:p>
          <a:p>
            <a:pPr>
              <a:buNone/>
            </a:pPr>
            <a:r>
              <a:rPr lang="ru-RU" sz="2400" dirty="0" smtClean="0"/>
              <a:t>чувствует, что ему угрожает опасность, он перекачивает их в </a:t>
            </a:r>
          </a:p>
          <a:p>
            <a:pPr>
              <a:buNone/>
            </a:pPr>
            <a:r>
              <a:rPr lang="ru-RU" sz="2400" dirty="0" smtClean="0"/>
              <a:t>другую полость, где они смешиваются со специальным ферментом. </a:t>
            </a:r>
          </a:p>
          <a:p>
            <a:pPr>
              <a:buNone/>
            </a:pPr>
            <a:r>
              <a:rPr lang="ru-RU" sz="2400" dirty="0" smtClean="0"/>
              <a:t>В результате происходит бурная химическая реакция, и из </a:t>
            </a:r>
          </a:p>
          <a:p>
            <a:pPr>
              <a:buNone/>
            </a:pPr>
            <a:r>
              <a:rPr lang="ru-RU" sz="2400" dirty="0" smtClean="0"/>
              <a:t>анального отверстия жука выделяется сильно разогретый (до 100С)</a:t>
            </a:r>
          </a:p>
          <a:p>
            <a:pPr>
              <a:buNone/>
            </a:pPr>
            <a:r>
              <a:rPr lang="ru-RU" sz="2400" dirty="0" smtClean="0"/>
              <a:t>газ. Жук способен произвести до 500 газовых залпов в секунду.</a:t>
            </a:r>
            <a:endParaRPr lang="ru-RU" sz="2400" dirty="0"/>
          </a:p>
        </p:txBody>
      </p:sp>
      <p:pic>
        <p:nvPicPr>
          <p:cNvPr id="4" name="Рисунок 3" descr="zhuk-bombard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4480565"/>
            <a:ext cx="3714744" cy="2377436"/>
          </a:xfrm>
          <a:prstGeom prst="rect">
            <a:avLst/>
          </a:prstGeom>
        </p:spPr>
      </p:pic>
      <p:pic>
        <p:nvPicPr>
          <p:cNvPr id="5" name="Рисунок 4" descr="juk_bombardi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4500569"/>
            <a:ext cx="4786346" cy="2336641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korovk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bkorovka</Template>
  <TotalTime>340</TotalTime>
  <Words>970</Words>
  <Application>Microsoft Office PowerPoint</Application>
  <PresentationFormat>Экран (4:3)</PresentationFormat>
  <Paragraphs>164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bkorovka</vt:lpstr>
      <vt:lpstr>Насекомые рекордсмены</vt:lpstr>
      <vt:lpstr>Самое длинное насекомое</vt:lpstr>
      <vt:lpstr>Самые длинные жуки</vt:lpstr>
      <vt:lpstr>Самое маленькое насекомое</vt:lpstr>
      <vt:lpstr>Самое тяжелое насекомое</vt:lpstr>
      <vt:lpstr>Самое легкое насекомое</vt:lpstr>
      <vt:lpstr>Самое сильное насекомое</vt:lpstr>
      <vt:lpstr>Самое большое количество ног</vt:lpstr>
      <vt:lpstr>Самая необычная защита</vt:lpstr>
      <vt:lpstr>Самые большое сооружение построенное насекомыми</vt:lpstr>
      <vt:lpstr>Самое быстрое сухопутное насекомое</vt:lpstr>
      <vt:lpstr>Самый лучший прыгун</vt:lpstr>
      <vt:lpstr>Самое опасное насекомое</vt:lpstr>
      <vt:lpstr>Самое долгоживущее насекомое</vt:lpstr>
      <vt:lpstr>Самые длинные усы</vt:lpstr>
      <vt:lpstr>Самая маленькая бабочка</vt:lpstr>
      <vt:lpstr>Самая большая бабочка</vt:lpstr>
      <vt:lpstr>Самый длинный период развития</vt:lpstr>
      <vt:lpstr>Самая короткая жизнь</vt:lpstr>
      <vt:lpstr>Самое плодовитое насекомое</vt:lpstr>
      <vt:lpstr>Самый острый нюх</vt:lpstr>
      <vt:lpstr>Самая дальняя миграция</vt:lpstr>
      <vt:lpstr>Самые громкие насекомые</vt:lpstr>
      <vt:lpstr>Самые яркие</vt:lpstr>
      <vt:lpstr>Самое сладкое насекомое</vt:lpstr>
      <vt:lpstr>Спасибо за внимание!</vt:lpstr>
      <vt:lpstr>Ссылки на используемые материалы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 рекордсмены</dc:title>
  <dc:creator>Назарова Наталья</dc:creator>
  <cp:lastModifiedBy>Наталья</cp:lastModifiedBy>
  <cp:revision>37</cp:revision>
  <dcterms:created xsi:type="dcterms:W3CDTF">2012-08-02T16:53:59Z</dcterms:created>
  <dcterms:modified xsi:type="dcterms:W3CDTF">2013-02-24T12:53:06Z</dcterms:modified>
</cp:coreProperties>
</file>